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28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1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1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29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6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7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3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3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A898D20-E82C-449B-85F7-78A6068172C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D8D6006-457C-494D-BA8C-47DEED520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5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97A5-DFD4-2BAD-4AFA-9DEE214F3D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Abe No </a:t>
            </a:r>
            <a:r>
              <a:rPr lang="en-US" dirty="0" err="1"/>
              <a:t>Nakamaro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7C4A0-0CC0-2565-CF45-08A2088941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Ambassador of Sino-Japanese Cultural Exchange to Present Diplomatic Relations</a:t>
            </a:r>
          </a:p>
        </p:txBody>
      </p:sp>
    </p:spTree>
    <p:extLst>
      <p:ext uri="{BB962C8B-B14F-4D97-AF65-F5344CB8AC3E}">
        <p14:creationId xmlns:p14="http://schemas.microsoft.com/office/powerpoint/2010/main" val="317753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F9901-9025-A57D-DEED-0CB34428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619" y="804672"/>
            <a:ext cx="4486656" cy="1141497"/>
          </a:xfrm>
        </p:spPr>
        <p:txBody>
          <a:bodyPr/>
          <a:lstStyle/>
          <a:p>
            <a:r>
              <a:rPr lang="en-US" dirty="0"/>
              <a:t>Abe no </a:t>
            </a:r>
            <a:r>
              <a:rPr lang="en-US" dirty="0" err="1"/>
              <a:t>NakaNaro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607FC-C340-D985-4A2C-C5087A90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kern="1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Japanese scholar </a:t>
            </a:r>
          </a:p>
          <a:p>
            <a:r>
              <a:rPr lang="en-US" sz="2400" kern="1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en-US" sz="2400" kern="1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aka poet of the Nara period</a:t>
            </a: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Japanese envoy to Tang China </a:t>
            </a:r>
          </a:p>
          <a:p>
            <a:r>
              <a:rPr lang="en-US" sz="2400" kern="1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ecame the Tang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duhu</a:t>
            </a:r>
            <a:r>
              <a:rPr lang="en-US" sz="2400" kern="1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(protectorate governor) of Annan (modern Vietnam). </a:t>
            </a:r>
            <a:endParaRPr lang="en-US" sz="2400" kern="1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kern="1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lose friend Chinese poets Li Bai and Wang Wei, Zhao Hua, Bao Xin, and Chu Guangxi.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286C08-AD4D-4FE9-F6B0-008CAB4F4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BC5E46-1EF0-FDB4-8E68-614B09C536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98" y="2362333"/>
            <a:ext cx="4064697" cy="27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655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ACC7-D8E3-AF16-A45F-659E625C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long-standing cultural exchange</a:t>
            </a:r>
            <a:b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B5FE1-F883-DF73-CE91-991B11D1E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217" y="794221"/>
            <a:ext cx="4697111" cy="526955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The diplomatic relations between Tang and Japan included exchanges of culture, art, music, technology, and language.</a:t>
            </a:r>
          </a:p>
          <a:p>
            <a:r>
              <a:rPr lang="en-US" altLang="zh-CN" b="1" dirty="0">
                <a:latin typeface="+mj-lt"/>
              </a:rPr>
              <a:t>Language: </a:t>
            </a: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Before 5th century AD, Japan had only language but no script.  The Chinese characters laid the foundation for the later Japanese kana characters.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111111"/>
              </a:solidFill>
              <a:latin typeface="+mj-lt"/>
              <a:ea typeface="Microsoft YaHei" panose="020B0503020204020204" pitchFamily="34" charset="-122"/>
            </a:endParaRPr>
          </a:p>
          <a:p>
            <a:pPr marL="0" algn="just">
              <a:spcBef>
                <a:spcPts val="0"/>
              </a:spcBef>
            </a:pPr>
            <a:r>
              <a:rPr lang="en-US" sz="1800" b="1" kern="100" dirty="0">
                <a:solidFill>
                  <a:srgbClr val="111111"/>
                </a:solidFill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Culture: </a:t>
            </a: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Japanese daily life, tea, noodles,           </a:t>
            </a:r>
          </a:p>
          <a:p>
            <a:pPr marL="0" algn="just">
              <a:spcBef>
                <a:spcPts val="0"/>
              </a:spcBef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dumplings, Japanese tofu, etc. are all taught </a:t>
            </a:r>
          </a:p>
          <a:p>
            <a:pPr marL="0" algn="just">
              <a:spcBef>
                <a:spcPts val="0"/>
              </a:spcBef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by monks. During the Nara period, Chinese </a:t>
            </a:r>
          </a:p>
          <a:p>
            <a:pPr marL="0" algn="just">
              <a:spcBef>
                <a:spcPts val="0"/>
              </a:spcBef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music and dance "</a:t>
            </a:r>
            <a:r>
              <a:rPr lang="en-US" sz="1800" kern="100" dirty="0" err="1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Sanle</a:t>
            </a: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" and Japanese </a:t>
            </a:r>
          </a:p>
          <a:p>
            <a:pPr marL="0" algn="just">
              <a:spcBef>
                <a:spcPts val="0"/>
              </a:spcBef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traditional dance were combined to form </a:t>
            </a:r>
          </a:p>
          <a:p>
            <a:pPr marL="0" algn="just">
              <a:spcBef>
                <a:spcPts val="0"/>
              </a:spcBef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"Noh". </a:t>
            </a:r>
          </a:p>
          <a:p>
            <a:pPr marL="0" algn="just">
              <a:spcBef>
                <a:spcPts val="0"/>
              </a:spcBef>
            </a:pPr>
            <a:endParaRPr lang="en-US" sz="1800" kern="100" dirty="0"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Technology: </a:t>
            </a: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Han brought silkworm-raising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techniques from China. Excellent sericulture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technology and advanced silk loom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improvement technology brought Japan’s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silk industry to a new level. </a:t>
            </a:r>
            <a:endParaRPr lang="en-US" sz="1800" dirty="0">
              <a:latin typeface="+mj-lt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0915F-ADEA-D87B-465B-B045A9F40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2773CD9-2F3D-022F-548A-6D3F759D2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" y="3450477"/>
            <a:ext cx="450532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09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672A-5698-9CA6-9819-867F24948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The heyday of cultural exchanges between the two countries</a:t>
            </a:r>
            <a:b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C1B28-7BD3-5E6F-7F68-8138C0ECA8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In the early Tang Dynasty, Japan sent envoys to Tang Dynasty on the basis of sending envoys to Sui Dynasty , to find a way for the development of Japanese society.</a:t>
                </a:r>
              </a:p>
              <a:p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They are mainly engaged in activities to absorb the excellent culture of the Tang Dynasty.</a:t>
                </a:r>
              </a:p>
              <a:p>
                <a14:m>
                  <m:oMath xmlns:m="http://schemas.openxmlformats.org/officeDocument/2006/math">
                    <m:r>
                      <a:rPr lang="en-US" sz="1800" kern="100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1800" i="1" kern="1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kern="100" dirty="0"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isit Confucian temples and other cultural attractions </a:t>
                </a:r>
              </a:p>
              <a:p>
                <a14:m>
                  <m:oMath xmlns:m="http://schemas.openxmlformats.org/officeDocument/2006/math">
                    <m:r>
                      <a:rPr lang="en-US" sz="1800" kern="100" dirty="0" smtClean="0">
                        <a:effectLst/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1800" i="1" kern="100" dirty="0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kern="100" dirty="0"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H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ire various talents</a:t>
                </a:r>
              </a:p>
              <a:p>
                <a14:m>
                  <m:oMath xmlns:m="http://schemas.openxmlformats.org/officeDocument/2006/math">
                    <m:r>
                      <a:rPr lang="en-US" sz="1800" kern="100" dirty="0" smtClean="0">
                        <a:effectLst/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1800" i="1" kern="100" dirty="0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Teach Confucian classics.</a:t>
                </a:r>
                <a:endParaRPr lang="en-US" sz="1800" kern="100" dirty="0"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C1B28-7BD3-5E6F-7F68-8138C0ECA8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9" t="-581" r="-1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E5C7D-928A-F9D7-F72C-B66573BEC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E071BB-9AC7-595A-F2D7-91E53D3CD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59" y="3525482"/>
            <a:ext cx="3973777" cy="231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01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44236-8995-6BB8-202B-77842D65C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The influence of militarism</a:t>
            </a:r>
            <a:b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E64B38-36D7-4F29-C83C-D3199E33F9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36079" y="804672"/>
                <a:ext cx="4651250" cy="5248656"/>
              </a:xfrm>
            </p:spPr>
            <p:txBody>
              <a:bodyPr>
                <a:norm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00" dirty="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In 1543, a Portuguese ship drifted in the 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    southern part of Kyushu.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00" dirty="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After the Meiji Restoration, Japanese culture entered the system of fascist aggression culture. Gradually, as Japan's national strength developed, militarism turned evil.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00" dirty="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WW2 Japan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00" dirty="0">
                  <a:latin typeface="Cambria Math" panose="020405030504060302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800" kern="100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1800" i="1" kern="1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kern="100" dirty="0"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tarted a 14-year war against China.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00" dirty="0">
                  <a:latin typeface="Cambria Math" panose="020405030504060302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800" kern="100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altLang="zh-CN" sz="1800" i="1" kern="100" dirty="0">
                        <a:latin typeface="Cambria Math" panose="02040503050406030204" pitchFamily="18" charset="0"/>
                      </a:rPr>
                      <m:t>D</m:t>
                    </m:r>
                    <m:r>
                      <m:rPr>
                        <m:sty m:val="p"/>
                      </m:rPr>
                      <a:rPr lang="en-US" altLang="zh-CN" sz="1800" b="0" i="0" kern="100" dirty="0" smtClean="0">
                        <a:latin typeface="Cambria Math" panose="02040503050406030204" pitchFamily="18" charset="0"/>
                      </a:rPr>
                      <m:t>es</m:t>
                    </m:r>
                  </m:oMath>
                </a14:m>
                <a:r>
                  <a:rPr lang="en-US" sz="1800" kern="100" dirty="0"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troyed and plundered Chinese cultural relics, culture and education 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00" dirty="0">
                  <a:latin typeface="Cambria Math" panose="020405030504060302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800" kern="100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sz="1800" b="0" i="0" kern="100" dirty="0" smtClean="0">
                        <a:latin typeface="Cambria Math" panose="02040503050406030204" pitchFamily="18" charset="0"/>
                      </a:rPr>
                      <m:t>Cause</m:t>
                    </m:r>
                    <m:r>
                      <m:rPr>
                        <m:sty m:val="p"/>
                      </m:rPr>
                      <a:rPr lang="en-US" sz="1800" b="0" i="0" kern="100" dirty="0" smtClean="0">
                        <a:latin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many deaths(c. 20 million)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E64B38-36D7-4F29-C83C-D3199E33F9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36079" y="804672"/>
                <a:ext cx="4651250" cy="5248656"/>
              </a:xfrm>
              <a:blipFill>
                <a:blip r:embed="rId2"/>
                <a:stretch>
                  <a:fillRect l="-1048" r="-1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4A14B-C054-6BE6-B636-0628B30AF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F8D96-C063-95FA-8AAD-416BA51A4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" y="3385325"/>
            <a:ext cx="445770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0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FE1D2-2C37-916E-A253-88EC66721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Current Relationship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A63C4-013A-A974-8072-6305C45E0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At present, China-Japan friendship has improved.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With a</a:t>
            </a:r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correct understanding of the past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history and facing the future, will promote</a:t>
            </a:r>
            <a:endParaRPr lang="en-US" sz="18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development of relations, through people-to-people exchanges, through mutual understanding, to create a new Sino-Japanese relationship.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The long-term pursuit is to promote mutual understanding, trust and friendship between China and Japan, and to make the greatest efforts toward generational friendship.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6AE3E-EBAF-9082-6464-5ECD815F3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2E04CB-A2B3-F5B5-8C22-6CD72FF2A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" y="3549918"/>
            <a:ext cx="3794760" cy="219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2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86AE-79BA-91B7-3329-17FA9E951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DB915-A660-01FC-C2EF-9F3B66EA4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222CB-8C9B-E5F6-AFB8-3216AC4A6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By Aurelius Wang</a:t>
            </a:r>
            <a:r>
              <a:rPr lang="zh-CN" altLang="en-US" dirty="0"/>
              <a:t>，</a:t>
            </a:r>
            <a:r>
              <a:rPr lang="en-US" altLang="zh-CN" dirty="0"/>
              <a:t>Sam He and Owen Hui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0108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136</TotalTime>
  <Words>424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Gill Sans MT</vt:lpstr>
      <vt:lpstr>Parcel</vt:lpstr>
      <vt:lpstr>Abe No Nakamaro</vt:lpstr>
      <vt:lpstr>Abe no NakaNaro</vt:lpstr>
      <vt:lpstr>long-standing cultural exchange </vt:lpstr>
      <vt:lpstr>The heyday of cultural exchanges between the two countries </vt:lpstr>
      <vt:lpstr>The influence of militarism </vt:lpstr>
      <vt:lpstr>Current Relationship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 No Nakamaro</dc:title>
  <dc:creator>Alexander Wang</dc:creator>
  <cp:lastModifiedBy>Aurelius Wang</cp:lastModifiedBy>
  <cp:revision>25</cp:revision>
  <dcterms:created xsi:type="dcterms:W3CDTF">2022-08-05T07:51:58Z</dcterms:created>
  <dcterms:modified xsi:type="dcterms:W3CDTF">2022-08-07T07:17:15Z</dcterms:modified>
</cp:coreProperties>
</file>